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A642"/>
    <a:srgbClr val="7F7F7F"/>
    <a:srgbClr val="F1C442"/>
    <a:srgbClr val="5CA0DA"/>
    <a:srgbClr val="153D6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628" autoAdjust="0"/>
  </p:normalViewPr>
  <p:slideViewPr>
    <p:cSldViewPr snapToGrid="0">
      <p:cViewPr varScale="1">
        <p:scale>
          <a:sx n="39" d="100"/>
          <a:sy n="39" d="100"/>
        </p:scale>
        <p:origin x="44" y="4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FD4C0-3EC8-49AD-9F87-8F322890A0A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44E25-DE94-437F-BE88-74376D2B0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5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44E25-DE94-437F-BE88-74376D2B0F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00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44E25-DE94-437F-BE88-74376D2B0F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24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44E25-DE94-437F-BE88-74376D2B0FB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43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44E25-DE94-437F-BE88-74376D2B0FB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21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44E25-DE94-437F-BE88-74376D2B0F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51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5776D-2C82-4E94-82C4-0022D7DA6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655818-54C8-479B-88C7-566FE8B444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4AA8C-84CC-40DC-B40E-E4EFB731D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7C9D3-307E-43F0-A68E-89525B23C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08498-7574-4E24-842F-B092F4E2A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3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2B82B-2611-472D-A1E1-8BEB376A4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0C8907-455C-4D96-98C8-A519F645A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5A2CB-4E0C-43C2-A08F-B57095768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8D928-F730-4791-923A-ACCF8A826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272F7-0ED8-4B68-9B43-DBEAFAB5B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1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467C24-4601-4A31-9AD2-E335CBC6EA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ED7C50-C0A1-4B9A-B344-A35C5327D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A8879-1F95-49B8-8FCE-BA2E45DCC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309C5-070F-47F2-898E-09306B364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B530E-8107-43C3-87FD-8D678534B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244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AEDF4-B2AB-4AD1-B9E3-167302FE7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35907-D11E-4AE3-87AF-6EB5C12E6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A9E67-2040-4FB6-AE77-ABCFE4525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1A658-25F8-4AFE-B523-1E9491312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80286-E3CE-43D1-B44F-8FBE4E42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232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EDCCA-BC05-4933-8598-DFBDD0527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A505F-5690-4153-A6CF-681689642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BE410-73AB-4DA7-905E-F836832F0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51E15-7C5D-4444-AAAD-DC533F7C4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679E0-6CB3-4D3E-972A-49A659962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59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82A12-43C5-47B1-89E8-BBE5D8F28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3AF33-6605-4AD6-8233-999B685B46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43442D-FF45-4644-8ACD-47AC403A3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D08627-190F-41AA-8BFB-FA985114B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DB1053-79F7-4B44-AD31-6E7A58BC1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C64DB-16CA-4681-9868-AEE4ABB87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44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1724D-B565-4B69-9E95-E0B10E733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528DA8-6037-45BA-8629-E4ED436D1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51F3C7-161D-4679-BAA5-8ACCA29C98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E5428-E496-4C66-8A8E-2C4BA61824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45B63F-FD7C-4251-AB60-C2E7E10A5A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F48CAC-E7E0-416A-BB5F-77D3C49FF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175D4D-E3BF-4AA8-A415-7E1EC562B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DB225C-87A5-445F-BD9E-972E1225B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5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CB2CA-6977-446C-BD59-3DA25025A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932B7D-FEBC-415C-B804-5165598B5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F91D49-BD30-4937-BCBA-DCA402D1D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1781E0-E665-468D-B9F0-F798A89FD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9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D42A62-233F-4CBA-9725-442DB9C66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358483-C86F-4636-B38F-945840FA7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C9DAA0-E281-4276-8E18-AE6612B3F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36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C1FE7-159B-4D00-9A6F-65EA8CF07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8E00C-B4F6-42F0-8D29-0F3A95302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399AC5-E8AD-40A7-9C79-1B38D646C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F333D9-08A7-4248-B6E8-500069E95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A1860B-711E-4483-AF81-496101D79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7ADA79-5A66-465F-AA6D-980DE3F1D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38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89348-D113-453A-BD24-BB9D4EED7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8695FA-E85F-41D3-A3BC-3714D3373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6B3CE-1773-41BD-B2B0-1DBFCD5FE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9AE672-27A4-4517-9525-0FDDED5B8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0E59-5ABB-4F4E-ABC6-F253C68BAC7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E5F2E6-FB4F-47D8-A868-5D23DC186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249286-F56E-4E47-8282-5D2E6AF43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99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EDAE7-EF13-4F71-8336-11B9AC08E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0E6FA-5FF8-434A-B2C7-77E83FC2C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D1024-316F-4349-9A11-643E8D063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20E59-5ABB-4F4E-ABC6-F253C68BAC7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3D88F-44EB-4D5C-AA85-44A683D458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CE477-9236-4A5F-B97E-340B40D6CF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C160D-16DF-4F6A-85A8-5BAD70FB3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3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CA804-F590-4053-98B1-EC457CDD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6404"/>
            <a:ext cx="10515600" cy="78781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Example Remote Daily Schedule – </a:t>
            </a:r>
            <a:r>
              <a:rPr lang="en-US" sz="2800" i="1" dirty="0">
                <a:solidFill>
                  <a:schemeClr val="bg1">
                    <a:lumMod val="6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Day in the Life of a Pre-K Teacher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1C13C2B-F680-4471-B39F-835B0C3264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7411029"/>
              </p:ext>
            </p:extLst>
          </p:nvPr>
        </p:nvGraphicFramePr>
        <p:xfrm>
          <a:off x="381000" y="944218"/>
          <a:ext cx="11430000" cy="499835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440259">
                  <a:extLst>
                    <a:ext uri="{9D8B030D-6E8A-4147-A177-3AD203B41FA5}">
                      <a16:colId xmlns:a16="http://schemas.microsoft.com/office/drawing/2014/main" val="2691820040"/>
                    </a:ext>
                  </a:extLst>
                </a:gridCol>
                <a:gridCol w="8989741">
                  <a:extLst>
                    <a:ext uri="{9D8B030D-6E8A-4147-A177-3AD203B41FA5}">
                      <a16:colId xmlns:a16="http://schemas.microsoft.com/office/drawing/2014/main" val="1076247922"/>
                    </a:ext>
                  </a:extLst>
                </a:gridCol>
              </a:tblGrid>
              <a:tr h="435425">
                <a:tc>
                  <a:txBody>
                    <a:bodyPr/>
                    <a:lstStyle/>
                    <a:p>
                      <a:r>
                        <a:rPr lang="en-US" dirty="0"/>
                        <a:t>Time Frame</a:t>
                      </a:r>
                    </a:p>
                  </a:txBody>
                  <a:tcPr>
                    <a:solidFill>
                      <a:srgbClr val="153D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>
                    <a:solidFill>
                      <a:srgbClr val="153D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365916"/>
                  </a:ext>
                </a:extLst>
              </a:tr>
              <a:tr h="435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</a:rPr>
                        <a:t>7-9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Morning prep, upload feedback for students, morning PLC/meetings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05958810"/>
                  </a:ext>
                </a:extLst>
              </a:tr>
              <a:tr h="435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</a:rPr>
                        <a:t>9-9:30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Morning activities with students (synchronous video meetings or phone calls, review daily plan and highlight key learning for the day)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54324828"/>
                  </a:ext>
                </a:extLst>
              </a:tr>
              <a:tr h="435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</a:rPr>
                        <a:t>9:30-10:15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[ELA block] Follow up 1:1 with students via phone calls, recorded videos, etc.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84244178"/>
                  </a:ext>
                </a:extLst>
              </a:tr>
              <a:tr h="435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</a:rPr>
                        <a:t>10:15-11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Planning, provide feedback to students/families, opportunity for PLC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00524024"/>
                  </a:ext>
                </a:extLst>
              </a:tr>
              <a:tr h="566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</a:rPr>
                        <a:t>11-11:45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[Math block] Follow up 1:1 with students via phone calls, recorded videos, etc.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61464140"/>
                  </a:ext>
                </a:extLst>
              </a:tr>
              <a:tr h="435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</a:rPr>
                        <a:t>11:45 a.m.-12:30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Lunch; emails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27214441"/>
                  </a:ext>
                </a:extLst>
              </a:tr>
              <a:tr h="435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</a:rPr>
                        <a:t>12:30-1:30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Planning, provide feedback to students/families, opportunity for PLC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0717435"/>
                  </a:ext>
                </a:extLst>
              </a:tr>
              <a:tr h="435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</a:rPr>
                        <a:t>1:30-2:30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[Explore block] Follow up 1:1 with students via phone calls, recorded videos, etc.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91494694"/>
                  </a:ext>
                </a:extLst>
              </a:tr>
              <a:tr h="566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</a:rPr>
                        <a:t>2:30-3:30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Parent check-ins and office hours; upload/double-check lessons are uploaded for next day; check student work submissions; grade and provide feedback; progress monitoring; identify students who need support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9804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292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CA804-F590-4053-98B1-EC457CDD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709"/>
            <a:ext cx="10515600" cy="78781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Example Remote Daily Schedule – </a:t>
            </a:r>
            <a:r>
              <a:rPr lang="en-US" sz="2800" i="1" dirty="0">
                <a:solidFill>
                  <a:schemeClr val="bg1">
                    <a:lumMod val="6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Day in the Life of a Grades K-2 Teacher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1C13C2B-F680-4471-B39F-835B0C3264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8033599"/>
              </p:ext>
            </p:extLst>
          </p:nvPr>
        </p:nvGraphicFramePr>
        <p:xfrm>
          <a:off x="381000" y="1003771"/>
          <a:ext cx="11430000" cy="5726237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071934">
                  <a:extLst>
                    <a:ext uri="{9D8B030D-6E8A-4147-A177-3AD203B41FA5}">
                      <a16:colId xmlns:a16="http://schemas.microsoft.com/office/drawing/2014/main" val="2691820040"/>
                    </a:ext>
                  </a:extLst>
                </a:gridCol>
                <a:gridCol w="9358066">
                  <a:extLst>
                    <a:ext uri="{9D8B030D-6E8A-4147-A177-3AD203B41FA5}">
                      <a16:colId xmlns:a16="http://schemas.microsoft.com/office/drawing/2014/main" val="1076247922"/>
                    </a:ext>
                  </a:extLst>
                </a:gridCol>
              </a:tblGrid>
              <a:tr h="348353">
                <a:tc>
                  <a:txBody>
                    <a:bodyPr/>
                    <a:lstStyle/>
                    <a:p>
                      <a:r>
                        <a:rPr lang="en-US" dirty="0"/>
                        <a:t>Time Frame</a:t>
                      </a:r>
                    </a:p>
                  </a:txBody>
                  <a:tcPr>
                    <a:solidFill>
                      <a:srgbClr val="5CA0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>
                    <a:solidFill>
                      <a:srgbClr val="5CA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365916"/>
                  </a:ext>
                </a:extLst>
              </a:tr>
              <a:tr h="3776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7-8:30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Morning prep, upload feedback for students, morning PLC/meetings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05958810"/>
                  </a:ext>
                </a:extLst>
              </a:tr>
              <a:tr h="336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8:30-9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Morning activities with students (synchronous video meetings or phone calls, review daily plan and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highlight key learning for the day, culture and relationship building activity)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54324828"/>
                  </a:ext>
                </a:extLst>
              </a:tr>
              <a:tr h="336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9-10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[ELA block] Lead synchronous and/or asynchronous instruction, provide feedback, follow up 1:1 with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students via phone calls, recorded videos, etc.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84244178"/>
                  </a:ext>
                </a:extLst>
              </a:tr>
              <a:tr h="336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10-10:30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Planning break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00524024"/>
                  </a:ext>
                </a:extLst>
              </a:tr>
              <a:tr h="5293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10:30-11:30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[Math block] Lead synchronous and/or asynchronous instruction, provide feedback, follow up 1:1 with students via phone calls, recorded videos, etc.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61464140"/>
                  </a:ext>
                </a:extLst>
              </a:tr>
              <a:tr h="336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11:30-12:30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Lunch; emails; opportunity for PLC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27214441"/>
                  </a:ext>
                </a:extLst>
              </a:tr>
              <a:tr h="336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12:30-1:30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[TBD academic block and flexible learning time] Lead synchronous and/or asynchronous instruction,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 feedback, follow up 1:1 with students via phone calls, recorded videos, etc., deliver RTI, offer independent learning activities (e.g., free read, current events, self-guided projects)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0717435"/>
                  </a:ext>
                </a:extLst>
              </a:tr>
              <a:tr h="336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1:30-2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Planning break; upload future lessons, upload feedback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91494694"/>
                  </a:ext>
                </a:extLst>
              </a:tr>
              <a:tr h="650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2-2:30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End-of-day wrap-up (e.g., synchronous video meetings or phone calls, SEL activity, review/preview of learning, review of homework)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9804978"/>
                  </a:ext>
                </a:extLst>
              </a:tr>
              <a:tr h="336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2:30-3:30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Parent check-ins and office hours; upload/double-check lessons are uploaded for next day; check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 work submissions; grade and provide feedback; progress monitoring; identify students who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need support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02459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25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CA804-F590-4053-98B1-EC457CDD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709"/>
            <a:ext cx="10515600" cy="78781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Example Remote Daily Schedule – </a:t>
            </a:r>
            <a:r>
              <a:rPr lang="en-US" sz="2800" i="1" dirty="0">
                <a:solidFill>
                  <a:schemeClr val="bg1">
                    <a:lumMod val="6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Day in the Life of a Grades 3-5 Teacher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1C13C2B-F680-4471-B39F-835B0C3264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6691831"/>
              </p:ext>
            </p:extLst>
          </p:nvPr>
        </p:nvGraphicFramePr>
        <p:xfrm>
          <a:off x="381000" y="1003771"/>
          <a:ext cx="11430000" cy="579461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2071934">
                  <a:extLst>
                    <a:ext uri="{9D8B030D-6E8A-4147-A177-3AD203B41FA5}">
                      <a16:colId xmlns:a16="http://schemas.microsoft.com/office/drawing/2014/main" val="2691820040"/>
                    </a:ext>
                  </a:extLst>
                </a:gridCol>
                <a:gridCol w="9358066">
                  <a:extLst>
                    <a:ext uri="{9D8B030D-6E8A-4147-A177-3AD203B41FA5}">
                      <a16:colId xmlns:a16="http://schemas.microsoft.com/office/drawing/2014/main" val="1076247922"/>
                    </a:ext>
                  </a:extLst>
                </a:gridCol>
              </a:tblGrid>
              <a:tr h="348353">
                <a:tc>
                  <a:txBody>
                    <a:bodyPr/>
                    <a:lstStyle/>
                    <a:p>
                      <a:r>
                        <a:rPr lang="en-US" dirty="0"/>
                        <a:t>Time Frame</a:t>
                      </a:r>
                    </a:p>
                  </a:txBody>
                  <a:tcPr>
                    <a:solidFill>
                      <a:srgbClr val="F1A6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>
                    <a:solidFill>
                      <a:srgbClr val="F1A6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365916"/>
                  </a:ext>
                </a:extLst>
              </a:tr>
              <a:tr h="3612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7-8:30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Morning prep, upload feedback for students, morning PLC/meetings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05958810"/>
                  </a:ext>
                </a:extLst>
              </a:tr>
              <a:tr h="336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8:30-9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Morning activities with students (synchronous video meetings or phone calls, review daily plan and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highlight key learning for the day, culture and relationship building activity)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54324828"/>
                  </a:ext>
                </a:extLst>
              </a:tr>
              <a:tr h="336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9-10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[ELA block] Lead synchronous and/or asynchronous instruction, provide feedback, follow up 1:1 with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students via phone calls, recorded videos, etc.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84244178"/>
                  </a:ext>
                </a:extLst>
              </a:tr>
              <a:tr h="336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10-10:15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Quick planning break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00524024"/>
                  </a:ext>
                </a:extLst>
              </a:tr>
              <a:tr h="6560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10:15-11:15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[Math block] Lead synchronous and/or asynchronous instruction, provide feedback, follow up 1:1 with students via phone calls, recorded videos, etc.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61464140"/>
                  </a:ext>
                </a:extLst>
              </a:tr>
              <a:tr h="336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11:15-12:30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Lunch; emails; opportunity for PLC; planning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27214441"/>
                  </a:ext>
                </a:extLst>
              </a:tr>
              <a:tr h="336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12:30-1:45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[TBD academic block and flexible learning time] Lead synchronous and/or asynchronous instruction,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 feedback, follow up 1:1 with students via phone calls, recorded videos, etc., deliver RTI, offer independent learning activities (e.g., free read, current events, self-guided projects)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0717435"/>
                  </a:ext>
                </a:extLst>
              </a:tr>
              <a:tr h="336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1:45-2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Quick planning break; upload future lessons; upload feedback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91494694"/>
                  </a:ext>
                </a:extLst>
              </a:tr>
              <a:tr h="6337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2-2:30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End-of-day wrap-up (e.g., synchronous video meetings or phone calls, SEL activity, review/preview of learning, review of homework)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9804978"/>
                  </a:ext>
                </a:extLst>
              </a:tr>
              <a:tr h="336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2:30-3:30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Parent check-ins and office hours; upload/double-check lessons are uploaded for next day; check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 work submissions; grade and provide feedback; progress monitoring; identify students who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need support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02459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107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CA804-F590-4053-98B1-EC457CDD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98" y="106709"/>
            <a:ext cx="11430001" cy="78781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Example Remote Daily Schedule – </a:t>
            </a:r>
            <a:r>
              <a:rPr lang="en-US" sz="2800" i="1" dirty="0">
                <a:solidFill>
                  <a:schemeClr val="bg1">
                    <a:lumMod val="6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Day in the Life of a Middle School Teacher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1C13C2B-F680-4471-B39F-835B0C3264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141845"/>
              </p:ext>
            </p:extLst>
          </p:nvPr>
        </p:nvGraphicFramePr>
        <p:xfrm>
          <a:off x="380999" y="780747"/>
          <a:ext cx="11430000" cy="5521713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071934">
                  <a:extLst>
                    <a:ext uri="{9D8B030D-6E8A-4147-A177-3AD203B41FA5}">
                      <a16:colId xmlns:a16="http://schemas.microsoft.com/office/drawing/2014/main" val="2691820040"/>
                    </a:ext>
                  </a:extLst>
                </a:gridCol>
                <a:gridCol w="9358066">
                  <a:extLst>
                    <a:ext uri="{9D8B030D-6E8A-4147-A177-3AD203B41FA5}">
                      <a16:colId xmlns:a16="http://schemas.microsoft.com/office/drawing/2014/main" val="1076247922"/>
                    </a:ext>
                  </a:extLst>
                </a:gridCol>
              </a:tblGrid>
              <a:tr h="356551">
                <a:tc>
                  <a:txBody>
                    <a:bodyPr/>
                    <a:lstStyle/>
                    <a:p>
                      <a:r>
                        <a:rPr lang="en-US" dirty="0"/>
                        <a:t>Time Frame</a:t>
                      </a:r>
                    </a:p>
                  </a:txBody>
                  <a:tcP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365916"/>
                  </a:ext>
                </a:extLst>
              </a:tr>
              <a:tr h="5040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7-8:30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Morning prep, upload feedback for students, morning PLC/meetings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05958810"/>
                  </a:ext>
                </a:extLst>
              </a:tr>
              <a:tr h="3055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8:30-9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Morning activities with students (synchronous video meetings or phone calls, review daily plan and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highlight key learning for the day, culture and relationship building activity)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54324828"/>
                  </a:ext>
                </a:extLst>
              </a:tr>
              <a:tr h="5410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9-10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[Math block] Lead synchronous and/or asynchronous instruction, provide feedback, follow up 1:1 with students via phone calls, recorded videos, etc.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84244178"/>
                  </a:ext>
                </a:extLst>
              </a:tr>
              <a:tr h="3055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10-10:15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Quick planning break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00524024"/>
                  </a:ext>
                </a:extLst>
              </a:tr>
              <a:tr h="717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10:15-11:15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[ELA block] Lead synchronous and/or asynchronous instruction, provide feedback, follow up 1:1 with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students via phone calls, recorded videos, etc.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61464140"/>
                  </a:ext>
                </a:extLst>
              </a:tr>
              <a:tr h="3055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11:15-12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Lunch; emails; opportunity for PLC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27214441"/>
                  </a:ext>
                </a:extLst>
              </a:tr>
              <a:tr h="753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12-1:30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[TBD academic block and flexible learning time] Lead synchronous and/or asynchronous instruction,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 feedback, follow up 1:1 with students via phone calls, recorded videos, etc., deliver RTI, offer independent learning activities (e.g., free read, current events, self-guided projects)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0717435"/>
                  </a:ext>
                </a:extLst>
              </a:tr>
              <a:tr h="5040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1:30-2:30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TBD academic block and end-of-day whole class wrap up (e.g., synchronous video meetings or phone calls, SEL activity, review/preview of learning, review of homework)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91494694"/>
                  </a:ext>
                </a:extLst>
              </a:tr>
              <a:tr h="753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2:30-3:30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Check-ins and office hours; upload/double-check lessons are uploaded for next day; check student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 submissions; grade and provide feedback; progress monitoring; identify students who need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9804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309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CA804-F590-4053-98B1-EC457CDD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709"/>
            <a:ext cx="10515600" cy="78781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Example Remote Daily Schedule – </a:t>
            </a:r>
            <a:r>
              <a:rPr lang="en-US" sz="2800" i="1" dirty="0">
                <a:solidFill>
                  <a:schemeClr val="bg1">
                    <a:lumMod val="6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Day in the Life of a High School Teacher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4467F25-58BB-4175-B913-5E26B06974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6900042"/>
              </p:ext>
            </p:extLst>
          </p:nvPr>
        </p:nvGraphicFramePr>
        <p:xfrm>
          <a:off x="381000" y="894523"/>
          <a:ext cx="11430000" cy="5780416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105722">
                  <a:extLst>
                    <a:ext uri="{9D8B030D-6E8A-4147-A177-3AD203B41FA5}">
                      <a16:colId xmlns:a16="http://schemas.microsoft.com/office/drawing/2014/main" val="349454879"/>
                    </a:ext>
                  </a:extLst>
                </a:gridCol>
                <a:gridCol w="9324278">
                  <a:extLst>
                    <a:ext uri="{9D8B030D-6E8A-4147-A177-3AD203B41FA5}">
                      <a16:colId xmlns:a16="http://schemas.microsoft.com/office/drawing/2014/main" val="3562854751"/>
                    </a:ext>
                  </a:extLst>
                </a:gridCol>
              </a:tblGrid>
              <a:tr h="368901">
                <a:tc>
                  <a:txBody>
                    <a:bodyPr/>
                    <a:lstStyle/>
                    <a:p>
                      <a:r>
                        <a:rPr lang="en-US" dirty="0"/>
                        <a:t>Time Frame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907379"/>
                  </a:ext>
                </a:extLst>
              </a:tr>
              <a:tr h="304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7-8:30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Morning prep, upload feedback for students, morning PLC/meetings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58841364"/>
                  </a:ext>
                </a:extLst>
              </a:tr>
              <a:tr h="368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8:30-9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Morning activities with students (synchronous video meetings or phone calls, SEL, counseling, culture and relationship building activity)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8198539"/>
                  </a:ext>
                </a:extLst>
              </a:tr>
              <a:tr h="523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9-10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[Period 1] Lead synchronous and/or asynchronous instruction, provide feedback, follow up 1:1 with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students via phone calls, recorded videos, etc.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76193264"/>
                  </a:ext>
                </a:extLst>
              </a:tr>
              <a:tr h="368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10-10:15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Quick planning break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04918291"/>
                  </a:ext>
                </a:extLst>
              </a:tr>
              <a:tr h="523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10:15-11:15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[Period 2] Lead synchronous and/or asynchronous instruction, provide feedback, follow up 1:1 with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students via phone calls, recorded videos, etc.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82057851"/>
                  </a:ext>
                </a:extLst>
              </a:tr>
              <a:tr h="368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11:15-11:30 a.m.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Quick planning break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90602194"/>
                  </a:ext>
                </a:extLst>
              </a:tr>
              <a:tr h="523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11:30-12:30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[Period 3] Lead synchronous and/or asynchronous instruction, provide feedback, follow up 1:1 with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students via phone calls, recorded videos, etc.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03475270"/>
                  </a:ext>
                </a:extLst>
              </a:tr>
              <a:tr h="368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12:30-1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Lunch; emails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33372371"/>
                  </a:ext>
                </a:extLst>
              </a:tr>
              <a:tr h="368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1-1:45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Electives, RTI, or project-based learning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96818871"/>
                  </a:ext>
                </a:extLst>
              </a:tr>
              <a:tr h="5825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1:45-2:45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[Period 4] Lead synchronous and/or asynchronous instruction, provide feedback, follow up 1:1 with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students via phone calls, recorded videos, etc.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07746978"/>
                  </a:ext>
                </a:extLst>
              </a:tr>
              <a:tr h="782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2:45-3:30 p.m.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Check-ins and office hours; upload/double-check lessons are uploaded for next day; check student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 submissions; grade and provide feedback; progress monitoring; identify students who need</a:t>
                      </a:r>
                    </a:p>
                    <a:p>
                      <a:r>
                        <a:rPr lang="en-US" sz="18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62011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918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1394</Words>
  <Application>Microsoft Office PowerPoint</Application>
  <PresentationFormat>Widescreen</PresentationFormat>
  <Paragraphs>139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Office Theme</vt:lpstr>
      <vt:lpstr>Example Remote Daily Schedule – A Day in the Life of a Pre-K Teacher</vt:lpstr>
      <vt:lpstr>Example Remote Daily Schedule – A Day in the Life of a Grades K-2 Teacher</vt:lpstr>
      <vt:lpstr>Example Remote Daily Schedule – A Day in the Life of a Grades 3-5 Teacher</vt:lpstr>
      <vt:lpstr>Example Remote Daily Schedule – A Day in the Life of a Middle School Teacher</vt:lpstr>
      <vt:lpstr>Example Remote Daily Schedule – A Day in the Life of a High School Teacher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Remote Daily Schedule – A Day in the Life of a Pre-K Student</dc:title>
  <dc:creator>Hannah Rush (hrush@niet.org)</dc:creator>
  <cp:lastModifiedBy>Hannah Rush (hrush@niet.org)</cp:lastModifiedBy>
  <cp:revision>11</cp:revision>
  <dcterms:created xsi:type="dcterms:W3CDTF">2020-07-22T15:36:48Z</dcterms:created>
  <dcterms:modified xsi:type="dcterms:W3CDTF">2020-07-29T15:50:29Z</dcterms:modified>
</cp:coreProperties>
</file>