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7" r:id="rId2"/>
    <p:sldId id="258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F7F7F"/>
    <a:srgbClr val="F1A660"/>
    <a:srgbClr val="5CA0DA"/>
    <a:srgbClr val="153D60"/>
    <a:srgbClr val="CC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168" autoAdjust="0"/>
    <p:restoredTop sz="89628" autoAdjust="0"/>
  </p:normalViewPr>
  <p:slideViewPr>
    <p:cSldViewPr snapToGrid="0">
      <p:cViewPr varScale="1">
        <p:scale>
          <a:sx n="90" d="100"/>
          <a:sy n="90" d="100"/>
        </p:scale>
        <p:origin x="104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3FD4C0-3EC8-49AD-9F87-8F322890A0AF}" type="datetimeFigureOut">
              <a:rPr lang="en-US" smtClean="0"/>
              <a:t>7/30/2020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F44E25-DE94-437F-BE88-74376D2B0F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1158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1-1.5 hours of academic time, 2-3 hours of flexible learning time</a:t>
            </a:r>
            <a:r>
              <a:rPr lang="en-US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F44E25-DE94-437F-BE88-74376D2B0FB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2005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1.5-2.5 hours of dedicated academic time for instruction, plus 2 hours of flexible school time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F44E25-DE94-437F-BE88-74376D2B0FB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2247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2-3 hours of dedicated academic time for instruction, plus 2-3 hours of flexible school time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F44E25-DE94-437F-BE88-74376D2B0FB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41436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3-4 hours of dedicated academic time for instruction, plus 2-3 hours of flexible school time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F44E25-DE94-437F-BE88-74376D2B0FB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84211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4-5 hours of dedicated academic time for instruction, plus 1-2 hours of flexible school time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F44E25-DE94-437F-BE88-74376D2B0FB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5518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4-5 hours of dedicated academic time for instruction, plus 1-2 hours of flexible school time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F44E25-DE94-437F-BE88-74376D2B0FB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64021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55776D-2C82-4E94-82C4-0022D7DA6E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C655818-54C8-479B-88C7-566FE8B444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E4AA8C-84CC-40DC-B40E-E4EFB731DF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20E59-5ABB-4F4E-ABC6-F253C68BAC7F}" type="datetimeFigureOut">
              <a:rPr lang="en-US" smtClean="0"/>
              <a:t>7/30/2020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47C9D3-307E-43F0-A68E-89525B23C6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F08498-7574-4E24-842F-B092F4E2AB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C160D-16DF-4F6A-85A8-5BAD70FB3C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3373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02B82B-2611-472D-A1E1-8BEB376A4C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10C8907-455C-4D96-98C8-A519F645A7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55A2CB-4E0C-43C2-A08F-B57095768D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20E59-5ABB-4F4E-ABC6-F253C68BAC7F}" type="datetimeFigureOut">
              <a:rPr lang="en-US" smtClean="0"/>
              <a:t>7/30/2020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28D928-F730-4791-923A-ACCF8A826E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C272F7-0ED8-4B68-9B43-DBEAFAB5B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C160D-16DF-4F6A-85A8-5BAD70FB3C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10120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2467C24-4601-4A31-9AD2-E335CBC6EA3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BED7C50-C0A1-4B9A-B344-A35C5327D7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CA8879-1F95-49B8-8FCE-BA2E45DCCE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20E59-5ABB-4F4E-ABC6-F253C68BAC7F}" type="datetimeFigureOut">
              <a:rPr lang="en-US" smtClean="0"/>
              <a:t>7/30/2020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E309C5-070F-47F2-898E-09306B364B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FB530E-8107-43C3-87FD-8D678534BE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C160D-16DF-4F6A-85A8-5BAD70FB3C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22444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8AEDF4-B2AB-4AD1-B9E3-167302FE76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435907-D11E-4AE3-87AF-6EB5C12E6E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FA9E67-2040-4FB6-AE77-ABCFE45255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20E59-5ABB-4F4E-ABC6-F253C68BAC7F}" type="datetimeFigureOut">
              <a:rPr lang="en-US" smtClean="0"/>
              <a:t>7/30/2020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D1A658-25F8-4AFE-B523-1E9491312A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680286-E3CE-43D1-B44F-8FBE4E42FD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C160D-16DF-4F6A-85A8-5BAD70FB3C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2327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8EDCCA-BC05-4933-8598-DFBDD05274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BA505F-5690-4153-A6CF-681689642E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EBE410-73AB-4DA7-905E-F836832F0D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20E59-5ABB-4F4E-ABC6-F253C68BAC7F}" type="datetimeFigureOut">
              <a:rPr lang="en-US" smtClean="0"/>
              <a:t>7/30/2020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051E15-7C5D-4444-AAAD-DC533F7C48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B679E0-6CB3-4D3E-972A-49A6599620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C160D-16DF-4F6A-85A8-5BAD70FB3C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63593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B82A12-43C5-47B1-89E8-BBE5D8F284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43AF33-6605-4AD6-8233-999B685B469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243442D-FF45-4644-8ACD-47AC403A35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5D08627-190F-41AA-8BFB-FA985114BC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20E59-5ABB-4F4E-ABC6-F253C68BAC7F}" type="datetimeFigureOut">
              <a:rPr lang="en-US" smtClean="0"/>
              <a:t>7/30/2020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3DB1053-79F7-4B44-AD31-6E7A58BC18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5C64DB-16CA-4681-9868-AEE4ABB87C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C160D-16DF-4F6A-85A8-5BAD70FB3C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10449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A1724D-B565-4B69-9E95-E0B10E7330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528DA8-6037-45BA-8629-E4ED436D1F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551F3C7-161D-4679-BAA5-8ACCA29C98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E7E5428-E496-4C66-8A8E-2C4BA618247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845B63F-FD7C-4251-AB60-C2E7E10A5A3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FF48CAC-E7E0-416A-BB5F-77D3C49FF5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20E59-5ABB-4F4E-ABC6-F253C68BAC7F}" type="datetimeFigureOut">
              <a:rPr lang="en-US" smtClean="0"/>
              <a:t>7/30/2020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5175D4D-E3BF-4AA8-A415-7E1EC562BE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7DB225C-87A5-445F-BD9E-972E1225BA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C160D-16DF-4F6A-85A8-5BAD70FB3C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8543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3CB2CA-6977-446C-BD59-3DA25025AE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1932B7D-FEBC-415C-B804-5165598B55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20E59-5ABB-4F4E-ABC6-F253C68BAC7F}" type="datetimeFigureOut">
              <a:rPr lang="en-US" smtClean="0"/>
              <a:t>7/30/2020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3F91D49-BD30-4937-BCBA-DCA402D1D3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C1781E0-E665-468D-B9F0-F798A89FD7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C160D-16DF-4F6A-85A8-5BAD70FB3C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1990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ED42A62-233F-4CBA-9725-442DB9C660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20E59-5ABB-4F4E-ABC6-F253C68BAC7F}" type="datetimeFigureOut">
              <a:rPr lang="en-US" smtClean="0"/>
              <a:t>7/30/2020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7358483-C86F-4636-B38F-945840FA7B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1C9DAA0-E281-4276-8E18-AE6612B3FE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C160D-16DF-4F6A-85A8-5BAD70FB3C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8368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9C1FE7-159B-4D00-9A6F-65EA8CF073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98E00C-B4F6-42F0-8D29-0F3A953026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E399AC5-E8AD-40A7-9C79-1B38D646C5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3F333D9-08A7-4248-B6E8-500069E954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20E59-5ABB-4F4E-ABC6-F253C68BAC7F}" type="datetimeFigureOut">
              <a:rPr lang="en-US" smtClean="0"/>
              <a:t>7/30/2020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A1860B-711E-4483-AF81-496101D79F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7ADA79-5A66-465F-AA6D-980DE3F1D4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C160D-16DF-4F6A-85A8-5BAD70FB3C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4380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689348-D113-453A-BD24-BB9D4EED78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28695FA-E85F-41D3-A3BC-3714D337305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EF6B3CE-1773-41BD-B2B0-1DBFCD5FE5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99AE672-27A4-4517-9525-0FDDED5B81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20E59-5ABB-4F4E-ABC6-F253C68BAC7F}" type="datetimeFigureOut">
              <a:rPr lang="en-US" smtClean="0"/>
              <a:t>7/30/2020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1E5F2E6-FB4F-47D8-A868-5D23DC1863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249286-F56E-4E47-8282-5D2E6AF43B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C160D-16DF-4F6A-85A8-5BAD70FB3C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6996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D5EDAE7-EF13-4F71-8336-11B9AC08EE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30E6FA-5FF8-434A-B2C7-77E83FC2C9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7D1024-316F-4349-9A11-643E8D0639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820E59-5ABB-4F4E-ABC6-F253C68BAC7F}" type="datetimeFigureOut">
              <a:rPr lang="en-US" smtClean="0"/>
              <a:t>7/30/2020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33D88F-44EB-4D5C-AA85-44A683D458A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4CE477-9236-4A5F-B97E-340B40D6CF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7C160D-16DF-4F6A-85A8-5BAD70FB3C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3351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DCA804-F590-4053-98B1-EC457CDD1C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6404"/>
            <a:ext cx="10515600" cy="787814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Example Remote Daily Schedule – </a:t>
            </a:r>
            <a:r>
              <a:rPr lang="en-US" sz="2800" i="1" dirty="0">
                <a:solidFill>
                  <a:schemeClr val="bg1">
                    <a:lumMod val="6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A Day in the Life of a Pre-K Student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B1C13C2B-F680-4471-B39F-835B0C32647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00258126"/>
              </p:ext>
            </p:extLst>
          </p:nvPr>
        </p:nvGraphicFramePr>
        <p:xfrm>
          <a:off x="381000" y="944219"/>
          <a:ext cx="11430000" cy="5688022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2150327">
                  <a:extLst>
                    <a:ext uri="{9D8B030D-6E8A-4147-A177-3AD203B41FA5}">
                      <a16:colId xmlns:a16="http://schemas.microsoft.com/office/drawing/2014/main" val="2691820040"/>
                    </a:ext>
                  </a:extLst>
                </a:gridCol>
                <a:gridCol w="9279673">
                  <a:extLst>
                    <a:ext uri="{9D8B030D-6E8A-4147-A177-3AD203B41FA5}">
                      <a16:colId xmlns:a16="http://schemas.microsoft.com/office/drawing/2014/main" val="1076247922"/>
                    </a:ext>
                  </a:extLst>
                </a:gridCol>
              </a:tblGrid>
              <a:tr h="417836">
                <a:tc>
                  <a:txBody>
                    <a:bodyPr/>
                    <a:lstStyle/>
                    <a:p>
                      <a:r>
                        <a:rPr lang="en-US" dirty="0"/>
                        <a:t>Time Frame</a:t>
                      </a:r>
                    </a:p>
                  </a:txBody>
                  <a:tcPr>
                    <a:solidFill>
                      <a:srgbClr val="153D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Activity</a:t>
                      </a:r>
                    </a:p>
                  </a:txBody>
                  <a:tcPr>
                    <a:solidFill>
                      <a:srgbClr val="153D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4365916"/>
                  </a:ext>
                </a:extLst>
              </a:tr>
              <a:tr h="41783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</a:rPr>
                        <a:t>8:30-9 a.m.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Set up materials, go over daily plan, free read, playtime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405958810"/>
                  </a:ext>
                </a:extLst>
              </a:tr>
              <a:tr h="53257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</a:rPr>
                        <a:t>9-9:30 a.m.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r>
                        <a:rPr lang="en-US" sz="1800" u="none" strike="noStrike" dirty="0">
                          <a:effectLst/>
                        </a:rPr>
                        <a:t>Morning activities (e.g., video message from teacher </a:t>
                      </a:r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about key learning today, review daily plan,</a:t>
                      </a:r>
                    </a:p>
                    <a:p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opportunities to connect with classmates virtually)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854324828"/>
                  </a:ext>
                </a:extLst>
              </a:tr>
              <a:tr h="53257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</a:rPr>
                        <a:t>9:30-10:15 a.m.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ELA: read-aloud audio file, practice letters, worksheets, phonetic awareness activities, other</a:t>
                      </a:r>
                    </a:p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foundational skills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184244178"/>
                  </a:ext>
                </a:extLst>
              </a:tr>
              <a:tr h="41783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</a:rPr>
                        <a:t>10:15-10:30 a.m.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Snacks/playtime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700524024"/>
                  </a:ext>
                </a:extLst>
              </a:tr>
              <a:tr h="5432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</a:rPr>
                        <a:t>10:30-11 a.m.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Related arts (e.g., practice fine motor skills with coloring, safe use of scissors, or using stickers; listen to music and practice keeping rhythm)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861464140"/>
                  </a:ext>
                </a:extLst>
              </a:tr>
              <a:tr h="41783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</a:rPr>
                        <a:t>11-11:45 a.m.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Math: activities with numbers and shapes, worksheets, and other foundational skills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327214441"/>
                  </a:ext>
                </a:extLst>
              </a:tr>
              <a:tr h="41783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</a:rPr>
                        <a:t>11:45 a.m.-12:30 p.m.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Lunch, clean-up, and playtime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50717435"/>
                  </a:ext>
                </a:extLst>
              </a:tr>
              <a:tr h="41783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</a:rPr>
                        <a:t>12:30-1:30 p.m.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Quiet time (nap time, free read, journal)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091494694"/>
                  </a:ext>
                </a:extLst>
              </a:tr>
              <a:tr h="5432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</a:rPr>
                        <a:t>1:30-2:30 p.m.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Explore activities (e.g., science-based projects, outdoor learning, current events and social studies)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939804978"/>
                  </a:ext>
                </a:extLst>
              </a:tr>
              <a:tr h="53257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</a:rPr>
                        <a:t>2:30-3 p.m.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Follow-up from earlier learning or related arts (e.g., build blocks using math concepts, library time,</a:t>
                      </a:r>
                    </a:p>
                    <a:p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games and puzzles)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502459451"/>
                  </a:ext>
                </a:extLst>
              </a:tr>
              <a:tr h="41783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</a:rPr>
                        <a:t>3-3:30 p.m. 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Wrap-up day (could include parent check-ins)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4494399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52927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DCA804-F590-4053-98B1-EC457CDD1C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6709"/>
            <a:ext cx="10515600" cy="787814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Example Remote Daily Schedule – </a:t>
            </a:r>
            <a:r>
              <a:rPr lang="en-US" sz="2800" i="1" dirty="0">
                <a:solidFill>
                  <a:schemeClr val="bg1">
                    <a:lumMod val="6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A Day in the Life of a Grades K-2 Student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B1C13C2B-F680-4471-B39F-835B0C32647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88488841"/>
              </p:ext>
            </p:extLst>
          </p:nvPr>
        </p:nvGraphicFramePr>
        <p:xfrm>
          <a:off x="381000" y="976246"/>
          <a:ext cx="11430000" cy="4975881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1793488">
                  <a:extLst>
                    <a:ext uri="{9D8B030D-6E8A-4147-A177-3AD203B41FA5}">
                      <a16:colId xmlns:a16="http://schemas.microsoft.com/office/drawing/2014/main" val="2691820040"/>
                    </a:ext>
                  </a:extLst>
                </a:gridCol>
                <a:gridCol w="9636512">
                  <a:extLst>
                    <a:ext uri="{9D8B030D-6E8A-4147-A177-3AD203B41FA5}">
                      <a16:colId xmlns:a16="http://schemas.microsoft.com/office/drawing/2014/main" val="1076247922"/>
                    </a:ext>
                  </a:extLst>
                </a:gridCol>
              </a:tblGrid>
              <a:tr h="356298">
                <a:tc>
                  <a:txBody>
                    <a:bodyPr/>
                    <a:lstStyle/>
                    <a:p>
                      <a:r>
                        <a:rPr lang="en-US" dirty="0"/>
                        <a:t>Time Frame</a:t>
                      </a:r>
                    </a:p>
                  </a:txBody>
                  <a:tcPr>
                    <a:solidFill>
                      <a:srgbClr val="5CA0D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Activity</a:t>
                      </a:r>
                    </a:p>
                  </a:txBody>
                  <a:tcPr>
                    <a:solidFill>
                      <a:srgbClr val="5CA0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4365916"/>
                  </a:ext>
                </a:extLst>
              </a:tr>
              <a:tr h="54063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</a:rPr>
                        <a:t>8:30-9 a.m.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Morning activities (e.g., synchronous class discussion, video message from teacher, culture and relationship building activity, review/preview of learning)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405958810"/>
                  </a:ext>
                </a:extLst>
              </a:tr>
              <a:tr h="27340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</a:rPr>
                        <a:t>9-10 a.m.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ELA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854324828"/>
                  </a:ext>
                </a:extLst>
              </a:tr>
              <a:tr h="27340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>
                          <a:effectLst/>
                        </a:rPr>
                        <a:t>10-10:30 </a:t>
                      </a:r>
                      <a:r>
                        <a:rPr lang="en-US" sz="1800" b="1" u="none" strike="noStrike" dirty="0">
                          <a:effectLst/>
                        </a:rPr>
                        <a:t>a.m.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Creativity or movement break (non-virtual)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184244178"/>
                  </a:ext>
                </a:extLst>
              </a:tr>
              <a:tr h="27340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</a:rPr>
                        <a:t>10:30-11:30 a.m.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Math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700524024"/>
                  </a:ext>
                </a:extLst>
              </a:tr>
              <a:tr h="37225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</a:rPr>
                        <a:t>11:30-12 p.m.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Lunch and clean-up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861464140"/>
                  </a:ext>
                </a:extLst>
              </a:tr>
              <a:tr h="27340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12-12:30 p.m.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Recess or related arts (e.g., music, art)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327214441"/>
                  </a:ext>
                </a:extLst>
              </a:tr>
              <a:tr h="27340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</a:rPr>
                        <a:t>12:30-1 p.m.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Academic block: ELA/math/science/social studies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091494694"/>
                  </a:ext>
                </a:extLst>
              </a:tr>
              <a:tr h="55300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</a:rPr>
                        <a:t>1-1:30 p.m. 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Flexible school time (follow-up from earlier blocks, RTI, explore or self-guided projects, current event</a:t>
                      </a:r>
                    </a:p>
                    <a:p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activities, free read/writing)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939804978"/>
                  </a:ext>
                </a:extLst>
              </a:tr>
              <a:tr h="27340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</a:rPr>
                        <a:t>1:30-2 p.m.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Specials, related arts, or free read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502459451"/>
                  </a:ext>
                </a:extLst>
              </a:tr>
              <a:tr h="66735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</a:rPr>
                        <a:t>2-2:30 p.m.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End-of-day wrap-up (e.g., video from the teacher, SEL activity, review/preview of learning, review of</a:t>
                      </a:r>
                    </a:p>
                    <a:p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homework)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449439995"/>
                  </a:ext>
                </a:extLst>
              </a:tr>
              <a:tr h="77650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2:30-3:30 p.m.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Flexible school time and teacher office hours (follow-up from earlier blocks, RTI, explore or self-guided</a:t>
                      </a:r>
                    </a:p>
                    <a:p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projects, current event activities, free read/writing)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3333933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01250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DCA804-F590-4053-98B1-EC457CDD1C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6709"/>
            <a:ext cx="10515600" cy="787814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Example Remote Daily Schedule – </a:t>
            </a:r>
            <a:r>
              <a:rPr lang="en-US" sz="2800" i="1" dirty="0">
                <a:solidFill>
                  <a:schemeClr val="bg1">
                    <a:lumMod val="6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A Day in the Life of a Grades 3-5 Student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B1C13C2B-F680-4471-B39F-835B0C32647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21068786"/>
              </p:ext>
            </p:extLst>
          </p:nvPr>
        </p:nvGraphicFramePr>
        <p:xfrm>
          <a:off x="381000" y="963546"/>
          <a:ext cx="11430000" cy="5530991"/>
        </p:xfrm>
        <a:graphic>
          <a:graphicData uri="http://schemas.openxmlformats.org/drawingml/2006/table">
            <a:tbl>
              <a:tblPr firstRow="1" bandRow="1">
                <a:tableStyleId>{EB9631B5-78F2-41C9-869B-9F39066F8104}</a:tableStyleId>
              </a:tblPr>
              <a:tblGrid>
                <a:gridCol w="1916151">
                  <a:extLst>
                    <a:ext uri="{9D8B030D-6E8A-4147-A177-3AD203B41FA5}">
                      <a16:colId xmlns:a16="http://schemas.microsoft.com/office/drawing/2014/main" val="2691820040"/>
                    </a:ext>
                  </a:extLst>
                </a:gridCol>
                <a:gridCol w="9513849">
                  <a:extLst>
                    <a:ext uri="{9D8B030D-6E8A-4147-A177-3AD203B41FA5}">
                      <a16:colId xmlns:a16="http://schemas.microsoft.com/office/drawing/2014/main" val="1076247922"/>
                    </a:ext>
                  </a:extLst>
                </a:gridCol>
              </a:tblGrid>
              <a:tr h="350470">
                <a:tc>
                  <a:txBody>
                    <a:bodyPr/>
                    <a:lstStyle/>
                    <a:p>
                      <a:r>
                        <a:rPr lang="en-US" dirty="0"/>
                        <a:t>Time Frame</a:t>
                      </a:r>
                    </a:p>
                  </a:txBody>
                  <a:tcPr>
                    <a:solidFill>
                      <a:srgbClr val="F1A6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Activity</a:t>
                      </a:r>
                    </a:p>
                  </a:txBody>
                  <a:tcPr>
                    <a:solidFill>
                      <a:srgbClr val="F1A6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4365916"/>
                  </a:ext>
                </a:extLst>
              </a:tr>
              <a:tr h="53178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</a:rPr>
                        <a:t>8:30-9 a.m.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Morning activities (e.g., synchronous class discussion, video message from teacher, culture and relationship building activity, review/preview of learning)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405958810"/>
                  </a:ext>
                </a:extLst>
              </a:tr>
              <a:tr h="28578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</a:rPr>
                        <a:t>9-10 a.m.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ELA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854324828"/>
                  </a:ext>
                </a:extLst>
              </a:tr>
              <a:tr h="28578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10-10:15 a.m.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Creativity or movement break (non-virtual)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184244178"/>
                  </a:ext>
                </a:extLst>
              </a:tr>
              <a:tr h="28578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</a:rPr>
                        <a:t>10:15-11:15 a.m.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Math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700524024"/>
                  </a:ext>
                </a:extLst>
              </a:tr>
              <a:tr h="42874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</a:rPr>
                        <a:t>11:15-11:30 a.m.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Free read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861464140"/>
                  </a:ext>
                </a:extLst>
              </a:tr>
              <a:tr h="28578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</a:rPr>
                        <a:t>11:30-12 p.m.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Lunch and clean-up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327214441"/>
                  </a:ext>
                </a:extLst>
              </a:tr>
              <a:tr h="28578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</a:rPr>
                        <a:t>12-12:30 p.m.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Recess, specials, or related arts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50717435"/>
                  </a:ext>
                </a:extLst>
              </a:tr>
              <a:tr h="28578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</a:rPr>
                        <a:t>12:30-1 p.m.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Academic block: ELA/math/science/social studies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091494694"/>
                  </a:ext>
                </a:extLst>
              </a:tr>
              <a:tr h="70474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</a:rPr>
                        <a:t>1-1:45 p.m.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Flexible school time (follow-up from earlier blocks, RTI, explore or self-guided projects, current event</a:t>
                      </a:r>
                    </a:p>
                    <a:p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activities, free read/writing)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939804978"/>
                  </a:ext>
                </a:extLst>
              </a:tr>
              <a:tr h="28578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</a:rPr>
                        <a:t>1:45-2 p.m.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Creativity or movement break (non-virtual)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502459451"/>
                  </a:ext>
                </a:extLst>
              </a:tr>
              <a:tr h="68161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</a:rPr>
                        <a:t>2-2:30 p.m.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Academic time and end-of-day whole class wrap up (e.g., video from the teacher, SEL activity, review/</a:t>
                      </a:r>
                    </a:p>
                    <a:p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preview of learning, review of homework)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449439995"/>
                  </a:ext>
                </a:extLst>
              </a:tr>
              <a:tr h="79464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2:30-3:30 p.m.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Flexible school time and teacher office hours (follow-up from earlier blocks, RTI, explore or self-guided</a:t>
                      </a:r>
                    </a:p>
                    <a:p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projects, current event activities, free read/writing)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5236694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61073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DCA804-F590-4053-98B1-EC457CDD1C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6709"/>
            <a:ext cx="10515600" cy="787814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Example Remote Daily Schedule – </a:t>
            </a:r>
            <a:r>
              <a:rPr lang="en-US" sz="2800" i="1" dirty="0">
                <a:solidFill>
                  <a:schemeClr val="bg1">
                    <a:lumMod val="6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A Day in the Life of a Middle School Student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B1C13C2B-F680-4471-B39F-835B0C32647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98435812"/>
              </p:ext>
            </p:extLst>
          </p:nvPr>
        </p:nvGraphicFramePr>
        <p:xfrm>
          <a:off x="381000" y="1003771"/>
          <a:ext cx="11430000" cy="5484659"/>
        </p:xfrm>
        <a:graphic>
          <a:graphicData uri="http://schemas.openxmlformats.org/drawingml/2006/table">
            <a:tbl>
              <a:tblPr firstRow="1" bandRow="1">
                <a:tableStyleId>{2A488322-F2BA-4B5B-9748-0D474271808F}</a:tableStyleId>
              </a:tblPr>
              <a:tblGrid>
                <a:gridCol w="2071934">
                  <a:extLst>
                    <a:ext uri="{9D8B030D-6E8A-4147-A177-3AD203B41FA5}">
                      <a16:colId xmlns:a16="http://schemas.microsoft.com/office/drawing/2014/main" val="2691820040"/>
                    </a:ext>
                  </a:extLst>
                </a:gridCol>
                <a:gridCol w="9358066">
                  <a:extLst>
                    <a:ext uri="{9D8B030D-6E8A-4147-A177-3AD203B41FA5}">
                      <a16:colId xmlns:a16="http://schemas.microsoft.com/office/drawing/2014/main" val="1076247922"/>
                    </a:ext>
                  </a:extLst>
                </a:gridCol>
              </a:tblGrid>
              <a:tr h="380797">
                <a:tc>
                  <a:txBody>
                    <a:bodyPr/>
                    <a:lstStyle/>
                    <a:p>
                      <a:r>
                        <a:rPr lang="en-US" dirty="0"/>
                        <a:t>Time Frame</a:t>
                      </a:r>
                    </a:p>
                  </a:txBody>
                  <a:tcPr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Activity</a:t>
                      </a:r>
                    </a:p>
                  </a:txBody>
                  <a:tcPr>
                    <a:solidFill>
                      <a:srgbClr val="7F7F7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4365916"/>
                  </a:ext>
                </a:extLst>
              </a:tr>
              <a:tr h="57780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</a:rPr>
                        <a:t>8:30-9 a.m.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Morning activities (e.g., synchronous class discussion, video message from teacher, culture and relationship building activity, review/preview of learning)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405958810"/>
                  </a:ext>
                </a:extLst>
              </a:tr>
              <a:tr h="3502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</a:rPr>
                        <a:t>9-10 a.m.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Math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854324828"/>
                  </a:ext>
                </a:extLst>
              </a:tr>
              <a:tr h="3502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</a:rPr>
                        <a:t>10-10:15 a.m.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Creativity or movement break (non-virtual)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184244178"/>
                  </a:ext>
                </a:extLst>
              </a:tr>
              <a:tr h="3502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</a:rPr>
                        <a:t>10:15-11:15 a.m.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ELA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700524024"/>
                  </a:ext>
                </a:extLst>
              </a:tr>
              <a:tr h="44136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</a:rPr>
                        <a:t>11:15-11:30 a.m.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Free read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861464140"/>
                  </a:ext>
                </a:extLst>
              </a:tr>
              <a:tr h="3502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</a:rPr>
                        <a:t>11:30-12 p.m.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Lunch and clean-up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327214441"/>
                  </a:ext>
                </a:extLst>
              </a:tr>
              <a:tr h="4244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</a:rPr>
                        <a:t>12-1 p.m.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Academic block: ELA/math/science/social studies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50717435"/>
                  </a:ext>
                </a:extLst>
              </a:tr>
              <a:tr h="57780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</a:rPr>
                        <a:t>1-1:30 p.m.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Flexible school time (follow-up from earlier blocks, RTI, explore or self-guided projects, current event</a:t>
                      </a:r>
                    </a:p>
                    <a:p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activities, free read/writing)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091494694"/>
                  </a:ext>
                </a:extLst>
              </a:tr>
              <a:tr h="57789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</a:rPr>
                        <a:t>1:30-2:30 p.m.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Academic block and end-of-day whole class wrap up (e.g., video from the teacher, SEL activity, review/preview of learning, review of homework)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939804978"/>
                  </a:ext>
                </a:extLst>
              </a:tr>
              <a:tr h="86340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2:30-3:30 p.m.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Afternoon electives/specials or free choice and teacher office hours (e.g., practice musical instrument, project-based learning, Khan Academy or other supplementary virtual learning, free read/writing, follow-up academic activities from earlier blocks, RTI, additional support for special ed/EL/gifted/exceptional students)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41432426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93091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DCA804-F590-4053-98B1-EC457CDD1C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6709"/>
            <a:ext cx="10515600" cy="787814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Example Remote Daily Schedule – </a:t>
            </a:r>
            <a:r>
              <a:rPr lang="en-US" sz="2800" i="1" dirty="0">
                <a:solidFill>
                  <a:schemeClr val="bg1">
                    <a:lumMod val="6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A Day in the Life of a High School Student </a:t>
            </a:r>
            <a:r>
              <a:rPr lang="en-US" sz="2800" i="1" dirty="0">
                <a:solidFill>
                  <a:schemeClr val="accent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Option 1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A4467F25-58BB-4175-B913-5E26B069749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39344397"/>
              </p:ext>
            </p:extLst>
          </p:nvPr>
        </p:nvGraphicFramePr>
        <p:xfrm>
          <a:off x="381000" y="1053548"/>
          <a:ext cx="11430000" cy="5486395"/>
        </p:xfrm>
        <a:graphic>
          <a:graphicData uri="http://schemas.openxmlformats.org/drawingml/2006/table">
            <a:tbl>
              <a:tblPr firstRow="1" bandRow="1">
                <a:tableStyleId>{EB344D84-9AFB-497E-A393-DC336BA19D2E}</a:tableStyleId>
              </a:tblPr>
              <a:tblGrid>
                <a:gridCol w="2250688">
                  <a:extLst>
                    <a:ext uri="{9D8B030D-6E8A-4147-A177-3AD203B41FA5}">
                      <a16:colId xmlns:a16="http://schemas.microsoft.com/office/drawing/2014/main" val="349454879"/>
                    </a:ext>
                  </a:extLst>
                </a:gridCol>
                <a:gridCol w="9179312">
                  <a:extLst>
                    <a:ext uri="{9D8B030D-6E8A-4147-A177-3AD203B41FA5}">
                      <a16:colId xmlns:a16="http://schemas.microsoft.com/office/drawing/2014/main" val="3562854751"/>
                    </a:ext>
                  </a:extLst>
                </a:gridCol>
              </a:tblGrid>
              <a:tr h="452774">
                <a:tc>
                  <a:txBody>
                    <a:bodyPr/>
                    <a:lstStyle/>
                    <a:p>
                      <a:r>
                        <a:rPr lang="en-US" dirty="0"/>
                        <a:t>Time Frame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Activity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5907379"/>
                  </a:ext>
                </a:extLst>
              </a:tr>
              <a:tr h="56586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</a:rPr>
                        <a:t>8:30-9 a.m.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Morning activities (e.g., synchronous class discussion, video message from teacher, culture and relationship building activity, review/preview of learning)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558841364"/>
                  </a:ext>
                </a:extLst>
              </a:tr>
              <a:tr h="45277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</a:rPr>
                        <a:t>9-10 a.m.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Period 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308198539"/>
                  </a:ext>
                </a:extLst>
              </a:tr>
              <a:tr h="45277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</a:rPr>
                        <a:t>10-10:15 a.m.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Creativity or movement break (non-virtual)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076193264"/>
                  </a:ext>
                </a:extLst>
              </a:tr>
              <a:tr h="45277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</a:rPr>
                        <a:t>10:15-11:15 a.m.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Period 2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704918291"/>
                  </a:ext>
                </a:extLst>
              </a:tr>
              <a:tr h="45277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</a:rPr>
                        <a:t>11:15-11:30 a.m.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Creativity or movement break (non-virtual)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4282057851"/>
                  </a:ext>
                </a:extLst>
              </a:tr>
              <a:tr h="45277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</a:rPr>
                        <a:t>11:30-12:30 p.m.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Period 3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4090602194"/>
                  </a:ext>
                </a:extLst>
              </a:tr>
              <a:tr h="45277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</a:rPr>
                        <a:t>12:30-1 p.m.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Lunch and clean-up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303475270"/>
                  </a:ext>
                </a:extLst>
              </a:tr>
              <a:tr h="45277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</a:rPr>
                        <a:t>1-1:45 p.m.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Electives, RTI, or project-based learning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333372371"/>
                  </a:ext>
                </a:extLst>
              </a:tr>
              <a:tr h="45277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</a:rPr>
                        <a:t>1:45-2:45 p.m.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Period 4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496818871"/>
                  </a:ext>
                </a:extLst>
              </a:tr>
              <a:tr h="84556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</a:rPr>
                        <a:t>2:45-3:30 p.m.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Flexible school time and teacher office hours (independent work, follow-up academic activities from earlier blocks, explore/CTE/career-readiness activities, RTI, projects, current event activities, free read/writing, support for special ed/EL/gifted/exceptional students)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4077469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949185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DCA804-F590-4053-98B1-EC457CDD1C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6709"/>
            <a:ext cx="10515600" cy="787814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Example Remote Daily Schedule – </a:t>
            </a:r>
            <a:r>
              <a:rPr lang="en-US" sz="2800" i="1" dirty="0">
                <a:solidFill>
                  <a:schemeClr val="bg1">
                    <a:lumMod val="6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A Day in the Life of a High School Student </a:t>
            </a:r>
            <a:r>
              <a:rPr lang="en-US" sz="2800" i="1" dirty="0">
                <a:solidFill>
                  <a:schemeClr val="accent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Option 2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A4467F25-58BB-4175-B913-5E26B069749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7322591"/>
              </p:ext>
            </p:extLst>
          </p:nvPr>
        </p:nvGraphicFramePr>
        <p:xfrm>
          <a:off x="381000" y="1108584"/>
          <a:ext cx="11430000" cy="4640832"/>
        </p:xfrm>
        <a:graphic>
          <a:graphicData uri="http://schemas.openxmlformats.org/drawingml/2006/table">
            <a:tbl>
              <a:tblPr firstRow="1" bandRow="1">
                <a:tableStyleId>{EB344D84-9AFB-497E-A393-DC336BA19D2E}</a:tableStyleId>
              </a:tblPr>
              <a:tblGrid>
                <a:gridCol w="2250688">
                  <a:extLst>
                    <a:ext uri="{9D8B030D-6E8A-4147-A177-3AD203B41FA5}">
                      <a16:colId xmlns:a16="http://schemas.microsoft.com/office/drawing/2014/main" val="349454879"/>
                    </a:ext>
                  </a:extLst>
                </a:gridCol>
                <a:gridCol w="9179312">
                  <a:extLst>
                    <a:ext uri="{9D8B030D-6E8A-4147-A177-3AD203B41FA5}">
                      <a16:colId xmlns:a16="http://schemas.microsoft.com/office/drawing/2014/main" val="3562854751"/>
                    </a:ext>
                  </a:extLst>
                </a:gridCol>
              </a:tblGrid>
              <a:tr h="452774">
                <a:tc>
                  <a:txBody>
                    <a:bodyPr/>
                    <a:lstStyle/>
                    <a:p>
                      <a:r>
                        <a:rPr lang="en-US" dirty="0"/>
                        <a:t>Time Frame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Activity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5907379"/>
                  </a:ext>
                </a:extLst>
              </a:tr>
              <a:tr h="56586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</a:rPr>
                        <a:t>8:30-9:50 a.m.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Period 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558841364"/>
                  </a:ext>
                </a:extLst>
              </a:tr>
              <a:tr h="45277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</a:rPr>
                        <a:t>9:50-10 a.m.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Creativity or movement break (non-virtual)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308198539"/>
                  </a:ext>
                </a:extLst>
              </a:tr>
              <a:tr h="45277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</a:rPr>
                        <a:t>10-11:20 a.m.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Period 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076193264"/>
                  </a:ext>
                </a:extLst>
              </a:tr>
              <a:tr h="45277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</a:rPr>
                        <a:t>11:20-12 p.m.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RTI, flexible work time, SEL activity, office hours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704918291"/>
                  </a:ext>
                </a:extLst>
              </a:tr>
              <a:tr h="45277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</a:rPr>
                        <a:t>12-12:30 p.m.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Lunch and clean-up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4282057851"/>
                  </a:ext>
                </a:extLst>
              </a:tr>
              <a:tr h="45277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</a:rPr>
                        <a:t>12:30-1:50 p.m.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Period 3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4090602194"/>
                  </a:ext>
                </a:extLst>
              </a:tr>
              <a:tr h="45277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</a:rPr>
                        <a:t>1:50-2 p.m.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Creativity or movement break (non-virtual)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303475270"/>
                  </a:ext>
                </a:extLst>
              </a:tr>
              <a:tr h="45277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</a:rPr>
                        <a:t>2-3:20 p.m.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Period 4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333372371"/>
                  </a:ext>
                </a:extLst>
              </a:tr>
              <a:tr h="45277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3:20-3:30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Wrap-up, confirm assignments/homework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4968188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85625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211</TotalTime>
  <Words>1322</Words>
  <Application>Microsoft Office PowerPoint</Application>
  <PresentationFormat>Widescreen</PresentationFormat>
  <Paragraphs>166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Cambria</vt:lpstr>
      <vt:lpstr>Office Theme</vt:lpstr>
      <vt:lpstr>Example Remote Daily Schedule – A Day in the Life of a Pre-K Student</vt:lpstr>
      <vt:lpstr>Example Remote Daily Schedule – A Day in the Life of a Grades K-2 Student</vt:lpstr>
      <vt:lpstr>Example Remote Daily Schedule – A Day in the Life of a Grades 3-5 Student</vt:lpstr>
      <vt:lpstr>Example Remote Daily Schedule – A Day in the Life of a Middle School Student</vt:lpstr>
      <vt:lpstr>Example Remote Daily Schedule – A Day in the Life of a High School Student Option 1</vt:lpstr>
      <vt:lpstr>Example Remote Daily Schedule – A Day in the Life of a High School Student Option 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Example Remote Daily Schedule – A Day in the Life of a Pre-K Student</dc:title>
  <dc:creator>Hannah Rush (hrush@niet.org)</dc:creator>
  <cp:lastModifiedBy>Jana Rausch (jrausch@niet.org)</cp:lastModifiedBy>
  <cp:revision>17</cp:revision>
  <dcterms:created xsi:type="dcterms:W3CDTF">2020-07-22T15:36:48Z</dcterms:created>
  <dcterms:modified xsi:type="dcterms:W3CDTF">2020-07-30T19:53:51Z</dcterms:modified>
</cp:coreProperties>
</file>