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1A660"/>
    <a:srgbClr val="5CA0DA"/>
    <a:srgbClr val="153D6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8" autoAdjust="0"/>
    <p:restoredTop sz="89628" autoAdjust="0"/>
  </p:normalViewPr>
  <p:slideViewPr>
    <p:cSldViewPr snapToGrid="0">
      <p:cViewPr varScale="1">
        <p:scale>
          <a:sx n="90" d="100"/>
          <a:sy n="90" d="100"/>
        </p:scale>
        <p:origin x="10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FD4C0-3EC8-49AD-9F87-8F322890A0A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4E25-DE94-437F-BE88-74376D2B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1-1.5 hours of academic time, 2-3 hours of flexible learning time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0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1.5-2.5 hours of dedicated academic time for instruction, plus 2 hours of flexible school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2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2-3 hours of dedicated academic time for instruction, plus 2-3 hours of flexible school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43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hours of dedicated academic time for instruction, plus 2-3 hours of flexible school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21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4-5 hours of dedicated academic time for instruction, plus 1-2 hours of flexible school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51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4-5 hours of dedicated academic time for instruction, plus 1-2 hours of flexible school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4E25-DE94-437F-BE88-74376D2B0F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0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776D-2C82-4E94-82C4-0022D7DA6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655818-54C8-479B-88C7-566FE8B44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4AA8C-84CC-40DC-B40E-E4EFB731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7C9D3-307E-43F0-A68E-89525B23C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8498-7574-4E24-842F-B092F4E2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3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2B82B-2611-472D-A1E1-8BEB376A4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C8907-455C-4D96-98C8-A519F645A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5A2CB-4E0C-43C2-A08F-B5709576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8D928-F730-4791-923A-ACCF8A82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272F7-0ED8-4B68-9B43-DBEAFAB5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467C24-4601-4A31-9AD2-E335CBC6E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D7C50-C0A1-4B9A-B344-A35C5327D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A8879-1F95-49B8-8FCE-BA2E45DCC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309C5-070F-47F2-898E-09306B36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B530E-8107-43C3-87FD-8D678534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4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EDF4-B2AB-4AD1-B9E3-167302FE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35907-D11E-4AE3-87AF-6EB5C12E6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A9E67-2040-4FB6-AE77-ABCFE452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1A658-25F8-4AFE-B523-1E949131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80286-E3CE-43D1-B44F-8FBE4E42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DCCA-BC05-4933-8598-DFBDD0527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A505F-5690-4153-A6CF-681689642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BE410-73AB-4DA7-905E-F836832F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51E15-7C5D-4444-AAAD-DC533F7C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679E0-6CB3-4D3E-972A-49A65996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5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82A12-43C5-47B1-89E8-BBE5D8F28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3AF33-6605-4AD6-8233-999B685B4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3442D-FF45-4644-8ACD-47AC403A3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08627-190F-41AA-8BFB-FA985114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B1053-79F7-4B44-AD31-6E7A58BC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C64DB-16CA-4681-9868-AEE4ABB8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724D-B565-4B69-9E95-E0B10E733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28DA8-6037-45BA-8629-E4ED436D1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1F3C7-161D-4679-BAA5-8ACCA29C9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E5428-E496-4C66-8A8E-2C4BA6182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5B63F-FD7C-4251-AB60-C2E7E10A5A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48CAC-E7E0-416A-BB5F-77D3C49FF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75D4D-E3BF-4AA8-A415-7E1EC562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DB225C-87A5-445F-BD9E-972E1225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5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CB2CA-6977-446C-BD59-3DA25025A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32B7D-FEBC-415C-B804-5165598B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91D49-BD30-4937-BCBA-DCA402D1D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781E0-E665-468D-B9F0-F798A89F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9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D42A62-233F-4CBA-9725-442DB9C6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358483-C86F-4636-B38F-945840FA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9DAA0-E281-4276-8E18-AE6612B3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1FE7-159B-4D00-9A6F-65EA8CF07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8E00C-B4F6-42F0-8D29-0F3A95302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99AC5-E8AD-40A7-9C79-1B38D646C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333D9-08A7-4248-B6E8-500069E9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1860B-711E-4483-AF81-496101D79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ADA79-5A66-465F-AA6D-980DE3F1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3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89348-D113-453A-BD24-BB9D4EED7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695FA-E85F-41D3-A3BC-3714D3373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6B3CE-1773-41BD-B2B0-1DBFCD5FE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AE672-27A4-4517-9525-0FDDED5B8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F2E6-FB4F-47D8-A868-5D23DC18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49286-F56E-4E47-8282-5D2E6AF4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9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EDAE7-EF13-4F71-8336-11B9AC08E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0E6FA-5FF8-434A-B2C7-77E83FC2C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D1024-316F-4349-9A11-643E8D063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20E59-5ABB-4F4E-ABC6-F253C68BAC7F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D88F-44EB-4D5C-AA85-44A683D45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CE477-9236-4A5F-B97E-340B40D6C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C160D-16DF-4F6A-85A8-5BAD70FB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3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404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Pre-K Student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C13C2B-F680-4471-B39F-835B0C326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258126"/>
              </p:ext>
            </p:extLst>
          </p:nvPr>
        </p:nvGraphicFramePr>
        <p:xfrm>
          <a:off x="381000" y="944219"/>
          <a:ext cx="11430000" cy="568802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50327">
                  <a:extLst>
                    <a:ext uri="{9D8B030D-6E8A-4147-A177-3AD203B41FA5}">
                      <a16:colId xmlns:a16="http://schemas.microsoft.com/office/drawing/2014/main" val="2691820040"/>
                    </a:ext>
                  </a:extLst>
                </a:gridCol>
                <a:gridCol w="9279673">
                  <a:extLst>
                    <a:ext uri="{9D8B030D-6E8A-4147-A177-3AD203B41FA5}">
                      <a16:colId xmlns:a16="http://schemas.microsoft.com/office/drawing/2014/main" val="1076247922"/>
                    </a:ext>
                  </a:extLst>
                </a:gridCol>
              </a:tblGrid>
              <a:tr h="417836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rgbClr val="153D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rgbClr val="153D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5916"/>
                  </a:ext>
                </a:extLst>
              </a:tr>
              <a:tr h="417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Set up materials, go over daily plan, free read, playtime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5958810"/>
                  </a:ext>
                </a:extLst>
              </a:tr>
              <a:tr h="532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9-9:30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effectLst/>
                        </a:rPr>
                        <a:t>Morning activities (e.g., video message from teacher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about key learning today, review daily plan,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 to connect with classmates virtually)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4324828"/>
                  </a:ext>
                </a:extLst>
              </a:tr>
              <a:tr h="532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9:30-10:15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ELA: read-aloud audio file, practice letters, worksheets, phonetic awareness activities, other</a:t>
                      </a: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foundational skills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4244178"/>
                  </a:ext>
                </a:extLst>
              </a:tr>
              <a:tr h="417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10:15-10:30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Snacks/playtime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0524024"/>
                  </a:ext>
                </a:extLst>
              </a:tr>
              <a:tr h="5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10:30-11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 arts (e.g., practice fine motor skills with coloring, safe use of scissors, or using stickers; listen to music and practice keeping rhythm)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464140"/>
                  </a:ext>
                </a:extLst>
              </a:tr>
              <a:tr h="417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11-11:45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Math: activities with numbers and shapes, worksheets, and other foundational skills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14441"/>
                  </a:ext>
                </a:extLst>
              </a:tr>
              <a:tr h="417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11:45 a.m.-12:30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Lunch, clean-up, and playtime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717435"/>
                  </a:ext>
                </a:extLst>
              </a:tr>
              <a:tr h="417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12:30-1:30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Quiet time (nap time, free read, journal)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1494694"/>
                  </a:ext>
                </a:extLst>
              </a:tr>
              <a:tr h="543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1:30-2:30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Explore activities (e.g., science-based projects, outdoor learning, current events and social studies)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9804978"/>
                  </a:ext>
                </a:extLst>
              </a:tr>
              <a:tr h="5325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2:30-3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Follow-up from earlier learning or related arts (e.g., build blocks using math concepts, library time,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games and puzzles)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02459451"/>
                  </a:ext>
                </a:extLst>
              </a:tr>
              <a:tr h="4178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3-3:30 p.m.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Wrap-up day (could include parent check-ins)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9439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29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Grades K-2 Student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C13C2B-F680-4471-B39F-835B0C326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488841"/>
              </p:ext>
            </p:extLst>
          </p:nvPr>
        </p:nvGraphicFramePr>
        <p:xfrm>
          <a:off x="381000" y="976246"/>
          <a:ext cx="11430000" cy="497588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793488">
                  <a:extLst>
                    <a:ext uri="{9D8B030D-6E8A-4147-A177-3AD203B41FA5}">
                      <a16:colId xmlns:a16="http://schemas.microsoft.com/office/drawing/2014/main" val="2691820040"/>
                    </a:ext>
                  </a:extLst>
                </a:gridCol>
                <a:gridCol w="9636512">
                  <a:extLst>
                    <a:ext uri="{9D8B030D-6E8A-4147-A177-3AD203B41FA5}">
                      <a16:colId xmlns:a16="http://schemas.microsoft.com/office/drawing/2014/main" val="1076247922"/>
                    </a:ext>
                  </a:extLst>
                </a:gridCol>
              </a:tblGrid>
              <a:tr h="356298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rgbClr val="5CA0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rgbClr val="5CA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5916"/>
                  </a:ext>
                </a:extLst>
              </a:tr>
              <a:tr h="540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Morning activities (e.g., synchronous class discussion, video message from teacher, culture and relationship building activity, review/preview of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5958810"/>
                  </a:ext>
                </a:extLst>
              </a:tr>
              <a:tr h="273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4324828"/>
                  </a:ext>
                </a:extLst>
              </a:tr>
              <a:tr h="273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10-10:30 </a:t>
                      </a:r>
                      <a:r>
                        <a:rPr lang="en-US" sz="1800" b="1" u="none" strike="noStrike" dirty="0">
                          <a:effectLst/>
                        </a:rPr>
                        <a:t>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Creativity or movement break (non-virtual)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4244178"/>
                  </a:ext>
                </a:extLst>
              </a:tr>
              <a:tr h="273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10:30-11:30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0524024"/>
                  </a:ext>
                </a:extLst>
              </a:tr>
              <a:tr h="372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11:30-12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Lunch and clean-up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464140"/>
                  </a:ext>
                </a:extLst>
              </a:tr>
              <a:tr h="273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12-12:30 p.m.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Recess or related arts (e.g., music, art)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14441"/>
                  </a:ext>
                </a:extLst>
              </a:tr>
              <a:tr h="273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12:30-1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Academic block: ELA/math/science/social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1494694"/>
                  </a:ext>
                </a:extLst>
              </a:tr>
              <a:tr h="553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1-1:30 p.m.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 school time (follow-up from earlier blocks, RTI, explore or self-guided projects, current event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activities, free read/writing)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9804978"/>
                  </a:ext>
                </a:extLst>
              </a:tr>
              <a:tr h="273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1:30-2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Specials, related arts, or free read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02459451"/>
                  </a:ext>
                </a:extLst>
              </a:tr>
              <a:tr h="667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2-2:30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End-of-day wrap-up (e.g., video from the teacher, SEL activity, review/preview of learning, review of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homework)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9439995"/>
                  </a:ext>
                </a:extLst>
              </a:tr>
              <a:tr h="77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2:30-3:30 p.m.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 school time and teacher office hours (follow-up from earlier blocks, RTI, explore or self-guided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projects, current event activities, free read/writing)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3393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2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Grades 3-5 Student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C13C2B-F680-4471-B39F-835B0C326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068786"/>
              </p:ext>
            </p:extLst>
          </p:nvPr>
        </p:nvGraphicFramePr>
        <p:xfrm>
          <a:off x="381000" y="963546"/>
          <a:ext cx="11430000" cy="553099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916151">
                  <a:extLst>
                    <a:ext uri="{9D8B030D-6E8A-4147-A177-3AD203B41FA5}">
                      <a16:colId xmlns:a16="http://schemas.microsoft.com/office/drawing/2014/main" val="2691820040"/>
                    </a:ext>
                  </a:extLst>
                </a:gridCol>
                <a:gridCol w="9513849">
                  <a:extLst>
                    <a:ext uri="{9D8B030D-6E8A-4147-A177-3AD203B41FA5}">
                      <a16:colId xmlns:a16="http://schemas.microsoft.com/office/drawing/2014/main" val="1076247922"/>
                    </a:ext>
                  </a:extLst>
                </a:gridCol>
              </a:tblGrid>
              <a:tr h="350470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rgbClr val="F1A6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rgbClr val="F1A6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5916"/>
                  </a:ext>
                </a:extLst>
              </a:tr>
              <a:tr h="5317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Morning activities (e.g., synchronous class discussion, video message from teacher, culture and relationship building activity, review/preview of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5958810"/>
                  </a:ext>
                </a:extLst>
              </a:tr>
              <a:tr h="285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4324828"/>
                  </a:ext>
                </a:extLst>
              </a:tr>
              <a:tr h="285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10-10:15 a.m.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Creativity or movement break (non-virtual)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4244178"/>
                  </a:ext>
                </a:extLst>
              </a:tr>
              <a:tr h="285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10:15-11:15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0524024"/>
                  </a:ext>
                </a:extLst>
              </a:tr>
              <a:tr h="4287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11:15-11:30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read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464140"/>
                  </a:ext>
                </a:extLst>
              </a:tr>
              <a:tr h="285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11:30-12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and clean-up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14441"/>
                  </a:ext>
                </a:extLst>
              </a:tr>
              <a:tr h="285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12-12:30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Recess, specials, or related arts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717435"/>
                  </a:ext>
                </a:extLst>
              </a:tr>
              <a:tr h="285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12:30-1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Academic block: ELA/math/science/social studies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1494694"/>
                  </a:ext>
                </a:extLst>
              </a:tr>
              <a:tr h="7047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1-1:45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 school time (follow-up from earlier blocks, RTI, explore or self-guided projects, current event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activities, free read/writing)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9804978"/>
                  </a:ext>
                </a:extLst>
              </a:tr>
              <a:tr h="285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1:45-2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Creativity or movement break (non-virtual)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02459451"/>
                  </a:ext>
                </a:extLst>
              </a:tr>
              <a:tr h="6816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2-2:30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Academic time and end-of-day whole class wrap up (e.g., video from the teacher, SEL activity, review/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preview of learning, review of homework)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49439995"/>
                  </a:ext>
                </a:extLst>
              </a:tr>
              <a:tr h="794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2:30-3:30 p.m.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 school time and teacher office hours (follow-up from earlier blocks, RTI, explore or self-guided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projects, current event activities, free read/writing)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3669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10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Middle School Student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C13C2B-F680-4471-B39F-835B0C3264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435812"/>
              </p:ext>
            </p:extLst>
          </p:nvPr>
        </p:nvGraphicFramePr>
        <p:xfrm>
          <a:off x="381000" y="1003771"/>
          <a:ext cx="11430000" cy="548465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71934">
                  <a:extLst>
                    <a:ext uri="{9D8B030D-6E8A-4147-A177-3AD203B41FA5}">
                      <a16:colId xmlns:a16="http://schemas.microsoft.com/office/drawing/2014/main" val="2691820040"/>
                    </a:ext>
                  </a:extLst>
                </a:gridCol>
                <a:gridCol w="9358066">
                  <a:extLst>
                    <a:ext uri="{9D8B030D-6E8A-4147-A177-3AD203B41FA5}">
                      <a16:colId xmlns:a16="http://schemas.microsoft.com/office/drawing/2014/main" val="1076247922"/>
                    </a:ext>
                  </a:extLst>
                </a:gridCol>
              </a:tblGrid>
              <a:tr h="380797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65916"/>
                  </a:ext>
                </a:extLst>
              </a:tr>
              <a:tr h="577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Morning activities (e.g., synchronous class discussion, video message from teacher, culture and relationship building activity, review/preview of learning)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5958810"/>
                  </a:ext>
                </a:extLst>
              </a:tr>
              <a:tr h="350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4324828"/>
                  </a:ext>
                </a:extLst>
              </a:tr>
              <a:tr h="350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10-10:15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Creativity or movement break (non-virtual)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4244178"/>
                  </a:ext>
                </a:extLst>
              </a:tr>
              <a:tr h="350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10:15-11:15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0524024"/>
                  </a:ext>
                </a:extLst>
              </a:tr>
              <a:tr h="4413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11:15-11:30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 read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1464140"/>
                  </a:ext>
                </a:extLst>
              </a:tr>
              <a:tr h="3502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11:30-12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and clean-up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27214441"/>
                  </a:ext>
                </a:extLst>
              </a:tr>
              <a:tr h="424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12-1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block: ELA/math/science/social studies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717435"/>
                  </a:ext>
                </a:extLst>
              </a:tr>
              <a:tr h="577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1-1:30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 school time (follow-up from earlier blocks, RTI, explore or self-guided projects, current event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activities, free read/writing)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1494694"/>
                  </a:ext>
                </a:extLst>
              </a:tr>
              <a:tr h="577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1:30-2:30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Academic block and end-of-day whole class wrap up (e.g., video from the teacher, SEL activity, review/preview of learning, review of homework)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9804978"/>
                  </a:ext>
                </a:extLst>
              </a:tr>
              <a:tr h="8634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2:30-3:30 p.m.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Afternoon electives/specials or free choice and teacher office hours (e.g., practice musical instrument, project-based learning, Khan Academy or other supplementary virtual learning, free read/writing, follow-up academic activities from earlier blocks, RTI, additional support for special ed/EL/gifted/exceptional students)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324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0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High School Student </a:t>
            </a:r>
            <a:r>
              <a:rPr lang="en-US" sz="2800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Option 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4467F25-58BB-4175-B913-5E26B06974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344397"/>
              </p:ext>
            </p:extLst>
          </p:nvPr>
        </p:nvGraphicFramePr>
        <p:xfrm>
          <a:off x="381000" y="1053548"/>
          <a:ext cx="11430000" cy="548639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50688">
                  <a:extLst>
                    <a:ext uri="{9D8B030D-6E8A-4147-A177-3AD203B41FA5}">
                      <a16:colId xmlns:a16="http://schemas.microsoft.com/office/drawing/2014/main" val="349454879"/>
                    </a:ext>
                  </a:extLst>
                </a:gridCol>
                <a:gridCol w="9179312">
                  <a:extLst>
                    <a:ext uri="{9D8B030D-6E8A-4147-A177-3AD203B41FA5}">
                      <a16:colId xmlns:a16="http://schemas.microsoft.com/office/drawing/2014/main" val="3562854751"/>
                    </a:ext>
                  </a:extLst>
                </a:gridCol>
              </a:tblGrid>
              <a:tr h="452774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07379"/>
                  </a:ext>
                </a:extLst>
              </a:tr>
              <a:tr h="565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Morning activities (e.g., synchronous class discussion, video message from teacher, culture and relationship building activity, review/preview of learning)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8841364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Period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8198539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10-10:15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Creativity or movement break (non-virtual)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6193264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10:15-11:15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 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04918291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11:15-11:30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Creativity or movement break (non-virtual)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82057851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11:30-12:30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 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0602194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12:30-1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and clean-up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3475270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1-1:45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Electives, RTI, or project-based learning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33372371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1:45-2:45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 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6818871"/>
                  </a:ext>
                </a:extLst>
              </a:tr>
              <a:tr h="8455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2:45-3:30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 school time and teacher office hours (independent work, follow-up academic activities from earlier blocks, explore/CTE/career-readiness activities, RTI, projects, current event activities, free read/writing, support for special ed/EL/gifted/exceptional students)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774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91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A804-F590-4053-98B1-EC457CDD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709"/>
            <a:ext cx="10515600" cy="7878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Example Remote Daily Schedule – </a:t>
            </a:r>
            <a:r>
              <a:rPr lang="en-US" sz="2800" i="1" dirty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Day in the Life of a High School Student </a:t>
            </a:r>
            <a:r>
              <a:rPr lang="en-US" sz="2800" i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Option 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4467F25-58BB-4175-B913-5E26B06974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22591"/>
              </p:ext>
            </p:extLst>
          </p:nvPr>
        </p:nvGraphicFramePr>
        <p:xfrm>
          <a:off x="381000" y="1108584"/>
          <a:ext cx="11430000" cy="464083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50688">
                  <a:extLst>
                    <a:ext uri="{9D8B030D-6E8A-4147-A177-3AD203B41FA5}">
                      <a16:colId xmlns:a16="http://schemas.microsoft.com/office/drawing/2014/main" val="349454879"/>
                    </a:ext>
                  </a:extLst>
                </a:gridCol>
                <a:gridCol w="9179312">
                  <a:extLst>
                    <a:ext uri="{9D8B030D-6E8A-4147-A177-3AD203B41FA5}">
                      <a16:colId xmlns:a16="http://schemas.microsoft.com/office/drawing/2014/main" val="3562854751"/>
                    </a:ext>
                  </a:extLst>
                </a:gridCol>
              </a:tblGrid>
              <a:tr h="452774">
                <a:tc>
                  <a:txBody>
                    <a:bodyPr/>
                    <a:lstStyle/>
                    <a:p>
                      <a:r>
                        <a:rPr lang="en-US" dirty="0"/>
                        <a:t>Time Frame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907379"/>
                  </a:ext>
                </a:extLst>
              </a:tr>
              <a:tr h="565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8:30-9:50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Period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8841364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9:50-10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Creativity or movement break (non-virtual)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8198539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10-11:20 a.m.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Period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6193264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11:20-12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RTI, flexible work time, SEL activity, office hours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04918291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12-12:30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and clean-up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82057851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12:30-1:50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Period 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0602194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1:50-2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Creativity or movement break (non-virtual)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3475270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2-3:20 p.m.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Period 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33372371"/>
                  </a:ext>
                </a:extLst>
              </a:tr>
              <a:tr h="452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3:20-3:30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Wrap-up, confirm assignments/homework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6818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56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1322</Words>
  <Application>Microsoft Office PowerPoint</Application>
  <PresentationFormat>Widescreen</PresentationFormat>
  <Paragraphs>166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 Theme</vt:lpstr>
      <vt:lpstr>Example Remote Daily Schedule – A Day in the Life of a Pre-K Student</vt:lpstr>
      <vt:lpstr>Example Remote Daily Schedule – A Day in the Life of a Grades K-2 Student</vt:lpstr>
      <vt:lpstr>Example Remote Daily Schedule – A Day in the Life of a Grades 3-5 Student</vt:lpstr>
      <vt:lpstr>Example Remote Daily Schedule – A Day in the Life of a Middle School Student</vt:lpstr>
      <vt:lpstr>Example Remote Daily Schedule – A Day in the Life of a High School Student Option 1</vt:lpstr>
      <vt:lpstr>Example Remote Daily Schedule – A Day in the Life of a High School Student Option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Remote Daily Schedule – A Day in the Life of a Pre-K Student</dc:title>
  <dc:creator>Hannah Rush (hrush@niet.org)</dc:creator>
  <cp:lastModifiedBy>Jana Rausch (jrausch@niet.org)</cp:lastModifiedBy>
  <cp:revision>17</cp:revision>
  <dcterms:created xsi:type="dcterms:W3CDTF">2020-07-22T15:36:48Z</dcterms:created>
  <dcterms:modified xsi:type="dcterms:W3CDTF">2020-07-30T19:53:51Z</dcterms:modified>
</cp:coreProperties>
</file>